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1"/>
    <p:sldId id="264" r:id="rId12"/>
    <p:sldId id="265" r:id="rId13"/>
    <p:sldId id="267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0.png>
</file>

<file path=ppt/media/image1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b="1"/>
              <a:t>国家大基金是什么？</a:t>
            </a:r>
            <a:endParaRPr lang="zh-CN" altLang="en-US"/>
          </a:p>
          <a:p>
            <a:r>
              <a:rPr lang="zh-CN" altLang="en-US"/>
              <a:t>为了培育中国芯片产业，2014年《国家集成电路产业发展推进纲要》出台，随后，是1380亿元国家集成电路产业投资基金（俗称“大基金”）和近1400亿元地方基金的建立。</a:t>
            </a:r>
            <a:endParaRPr lang="zh-CN" altLang="en-US"/>
          </a:p>
          <a:p>
            <a:r>
              <a:rPr lang="zh-CN" altLang="en-US"/>
              <a:t> </a:t>
            </a:r>
            <a:endParaRPr lang="zh-CN" altLang="en-US"/>
          </a:p>
          <a:p>
            <a:r>
              <a:rPr lang="zh-CN" altLang="en-US" b="1"/>
              <a:t>“大基金”</a:t>
            </a:r>
            <a:r>
              <a:rPr lang="zh-CN" altLang="en-US"/>
              <a:t>：2014年9月24日大基金成立，初期规模1200亿元，截止2017年6月规模已达到1387亿元。“大基金”一期的重点在制造，目前的投资中，制造的投资额占比为 65%、设计占 17%、封测占 10%、装备材料占 8%。大基金投资的制造分两条腿走路：晶圆代工+存储。投资的策略是：重点投资每个产业链环节中的骨干企业，结合投资另外一些具有一定特色的企业。截至2017年9月大基金累计决策投资55个项目，涉及40家集成电路企业，共承诺出资1003亿元，承诺投资额占首期募集资金的72%。目前大基金持股市值超200亿，覆盖十几家半导体领域的上市公司。“大基金”投资项目覆盖芯片全产业链</a:t>
            </a:r>
            <a:br>
              <a:rPr lang="zh-CN" altLang="en-US"/>
            </a:br>
            <a:endParaRPr lang="zh-CN" altLang="en-US"/>
          </a:p>
          <a:p>
            <a:r>
              <a:rPr lang="zh-CN" altLang="en-US"/>
              <a:t>国家集成电路产业投资基金（以下简称“国家大基金”）二期募资的消息传一年有余，终于，2019年10月22日，国家集成电路产业投资基金二期股份有限公司注册成立，注册资本为2041.5亿元。市场人士分析认为，如果按照</a:t>
            </a:r>
            <a:r>
              <a:rPr lang="zh-CN" altLang="en-US" b="1"/>
              <a:t>1∶5的撬动比</a:t>
            </a:r>
            <a:r>
              <a:rPr lang="zh-CN" altLang="en-US"/>
              <a:t>，大基金二期的资金总额将超过万亿元，我国集成电路产业将迎来新的密集投资期，产业实现跨越式发展。</a:t>
            </a:r>
            <a:endParaRPr lang="zh-CN" altLang="en-US"/>
          </a:p>
          <a:p>
            <a:r>
              <a:rPr lang="zh-CN" altLang="en-US"/>
              <a:t>一期注册资本是987.2亿元，股东包括财政部、国开金融、亦庄国投、华芯投资、上海武岳峰、中国移动、上海国盛、中国电子、中国电科等电子信息公司等9家，最终募集1387亿元。</a:t>
            </a:r>
            <a:endParaRPr lang="zh-CN" altLang="en-US"/>
          </a:p>
          <a:p>
            <a:r>
              <a:rPr lang="zh-CN" altLang="en-US"/>
              <a:t>二期注册资本是2041.5亿元，股东增加到27家。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 b="1"/>
              <a:t>芯片产业主要涉及到材料、设备、制造、设计、封测五个环节</a:t>
            </a:r>
            <a:r>
              <a:rPr lang="zh-CN" altLang="en-US"/>
              <a:t>，</a:t>
            </a:r>
            <a:r>
              <a:rPr lang="zh-CN" altLang="en-US" b="1"/>
              <a:t>大基金一期</a:t>
            </a:r>
            <a:r>
              <a:rPr lang="zh-CN" altLang="en-US"/>
              <a:t>主要投向</a:t>
            </a:r>
            <a:r>
              <a:rPr lang="zh-CN" altLang="en-US" b="1"/>
              <a:t>芯片制造</a:t>
            </a:r>
            <a:r>
              <a:rPr lang="zh-CN" altLang="en-US"/>
              <a:t>环节，而设备和材料占比很少。</a:t>
            </a:r>
            <a:endParaRPr lang="zh-CN" altLang="en-US"/>
          </a:p>
          <a:p>
            <a:r>
              <a:rPr lang="zh-CN" altLang="en-US"/>
              <a:t>在一期投资项目中，芯片制造占67%、设计占17%、封测占10%，设备和材料投资仅占6%；并且主</a:t>
            </a:r>
            <a:r>
              <a:rPr lang="zh-CN" altLang="en-US" b="1"/>
              <a:t>要投资行业龙头大公司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例如：制造环节的中芯国际、长江存储；封测环节的长电科技、华天科技、通富微电；设备领域的北方华创、中微半导体等。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从国家大基金总裁近期的讲话看，主要有两点：</a:t>
            </a:r>
            <a:endParaRPr lang="zh-CN" altLang="en-US"/>
          </a:p>
          <a:p>
            <a:r>
              <a:rPr lang="zh-CN" altLang="en-US"/>
              <a:t>1）首期基金主要完成产业布局，二期基金将对在</a:t>
            </a:r>
            <a:r>
              <a:rPr lang="zh-CN" altLang="en-US" b="1"/>
              <a:t>刻蚀机、薄膜设备、测试设备和清洗设备</a:t>
            </a:r>
            <a:r>
              <a:rPr lang="zh-CN" altLang="en-US"/>
              <a:t>等领域已布局的企业保持高强度的持续支持，推动龙头企业做大最强，形成系列化、成套化装备产品；继续填补空白，加快开展</a:t>
            </a:r>
            <a:r>
              <a:rPr lang="zh-CN" altLang="en-US" b="1"/>
              <a:t>光刻机、化学机械研磨设备</a:t>
            </a:r>
            <a:r>
              <a:rPr lang="zh-CN" altLang="en-US"/>
              <a:t>等核心设备以及</a:t>
            </a:r>
            <a:r>
              <a:rPr lang="zh-CN" altLang="en-US" b="1"/>
              <a:t>关键零部件</a:t>
            </a:r>
            <a:r>
              <a:rPr lang="zh-CN" altLang="en-US"/>
              <a:t>的投资布局，保障产业链安全。</a:t>
            </a:r>
            <a:endParaRPr lang="zh-CN" altLang="en-US"/>
          </a:p>
          <a:p>
            <a:r>
              <a:rPr lang="zh-CN" altLang="en-US"/>
              <a:t>2）应该打造一个集成电路产业链供应体系，每个环节要与用户有机地结合起来，尤其是国产装备、材料这些方面。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所以，结合上述一期资金在设备、材料领域投资失衡来看，本次大基金二期可能重点向设备和材料领域倾斜；同时，国内设计端依然薄弱，并且一期投资不多，所以此次也有倾斜预期。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ps：有研粉不了解降准降息对有色利好的原因，这里简单说一下。</a:t>
            </a:r>
            <a:endParaRPr lang="zh-CN" altLang="en-US"/>
          </a:p>
          <a:p>
            <a:r>
              <a:rPr lang="zh-CN" altLang="en-US"/>
              <a:t>1）降准降息可以刺激经济，经济回升必然带动上游周期有色需求的回升；</a:t>
            </a:r>
            <a:endParaRPr lang="zh-CN" altLang="en-US"/>
          </a:p>
          <a:p>
            <a:r>
              <a:rPr lang="zh-CN" altLang="en-US"/>
              <a:t>2）有色行业大多数有很多负债，降准降息有利于降低有色企业的财务成本。</a:t>
            </a:r>
            <a:endParaRPr lang="zh-CN" altLang="en-US"/>
          </a:p>
          <a:p>
            <a:r>
              <a:rPr lang="zh-CN" altLang="en-US"/>
              <a:t>基于这两点原因，降准降息直接利好有色，近期有色的表现也再次证实了这一点。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b="1"/>
              <a:t>重申自上而下的重要性</a:t>
            </a:r>
            <a:endParaRPr lang="zh-CN" altLang="en-US" b="1"/>
          </a:p>
          <a:p>
            <a:r>
              <a:rPr lang="zh-CN" altLang="en-US"/>
              <a:t>为什么研报社可以精准地把握本周两个关键的情绪转折点？就是因为一直以来跟大家强调的自上而下的研究，对宏观政策的把握。</a:t>
            </a:r>
            <a:endParaRPr lang="zh-CN" altLang="en-US"/>
          </a:p>
          <a:p>
            <a:r>
              <a:rPr lang="zh-CN" altLang="en-US"/>
              <a:t>研报社一直跟踪宏观经济数据、重大会议、重磅政策以及市场流动性，所以才会从上周就开始提示年末降准的预期，把握住影响市场的核心变量。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而事实上，大多数机构资金，以及一直被誉为聪明资金的北向资金都是用这个体系来指导操作的。</a:t>
            </a:r>
            <a:endParaRPr lang="zh-CN" altLang="en-US"/>
          </a:p>
          <a:p>
            <a:r>
              <a:rPr lang="zh-CN" altLang="en-US"/>
              <a:t>相反，如果不用这套自上而下的理论体系为基础，那么很可能就在周一恐慌之际被震下车，然后到周二一脸迷茫，到周五市场一片狂热之际终于按捺不住出手，结果在山顶数星星。</a:t>
            </a:r>
            <a:endParaRPr lang="zh-CN" altLang="en-US"/>
          </a:p>
          <a:p>
            <a:r>
              <a:rPr lang="zh-CN" altLang="en-US"/>
              <a:t>把追涨杀跌演绎得淋漓尽致。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社长在此得跟研粉们语重心长地唠叨一句：不要再被市场眼前的假象迷惑了，要抓住市场背后的核心，看待市场的格局要再大一点！</a:t>
            </a:r>
            <a:endParaRPr lang="zh-CN" altLang="en-US"/>
          </a:p>
          <a:p>
            <a:r>
              <a:rPr lang="zh-CN" altLang="en-US"/>
              <a:t>莫为浮云遮望眼，风物长宜放眼量。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就像一艘船在大海里航行，你首先得有个大致的方向，而不是漫无目的地这个方向游一天，行不通再换个方向，最终可能原地打转，甚至离目的地越来越远。</a:t>
            </a:r>
            <a:endParaRPr lang="zh-CN" altLang="en-US"/>
          </a:p>
          <a:p>
            <a:r>
              <a:rPr lang="zh-CN" altLang="en-US"/>
              <a:t>自上而下梳理宏观政策，深入理解行业个股的基本面逻辑，才能把握好大方向，才能做到有的放矢，才能做个好舵手。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当然，做好舵手不可能一蹴而就，还需要不断积累、磨练。</a:t>
            </a:r>
            <a:endParaRPr lang="zh-CN" altLang="en-US"/>
          </a:p>
          <a:p>
            <a:r>
              <a:rPr lang="zh-CN" altLang="en-US"/>
              <a:t>股海惊涛骇浪，先跟紧研报社这艘大船！</a:t>
            </a:r>
            <a:endParaRPr lang="zh-CN" altLang="en-US"/>
          </a:p>
          <a:p>
            <a:endParaRPr lang="zh-CN" altLang="en-US"/>
          </a:p>
          <a:p>
            <a:r>
              <a:rPr lang="zh-CN" altLang="en-US" b="1"/>
              <a:t>如果实在要找高送转的炒作原因，那么就是这三个：</a:t>
            </a:r>
            <a:endParaRPr lang="zh-CN" altLang="en-US" b="1"/>
          </a:p>
          <a:p>
            <a:r>
              <a:rPr lang="zh-CN" altLang="en-US"/>
              <a:t>1）业绩好的才能高送转，所以如果一家公司实施高送转了，说明它业绩好，管理层对其业绩也有信心；</a:t>
            </a:r>
            <a:endParaRPr lang="zh-CN" altLang="en-US"/>
          </a:p>
          <a:p>
            <a:r>
              <a:rPr lang="zh-CN" altLang="en-US"/>
              <a:t>2）实施高送转后，股本稀释，股价降低，也就相对提高了流动性；</a:t>
            </a:r>
            <a:endParaRPr lang="zh-CN" altLang="en-US"/>
          </a:p>
          <a:p>
            <a:r>
              <a:rPr lang="zh-CN" altLang="en-US"/>
              <a:t>3）炒作已经成了惯例，只要市场认可就行。</a:t>
            </a:r>
            <a:endParaRPr lang="zh-CN" altLang="en-US"/>
          </a:p>
          <a:p>
            <a:r>
              <a:rPr lang="zh-CN" altLang="en-US"/>
              <a:t>今天拉卡拉除了公布送转预案之外，还公布了年报业绩预告，预增32%-35%，超过前三季度业绩增速，这个业绩还是比较亮眼的。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除了这三点之外，高送转其实就是一轮炒作，对于这样的概念炒作，研报社只能事先给大家梳理总结过往历史，并提示大家炒作规律。</a:t>
            </a:r>
            <a:endParaRPr lang="zh-CN" altLang="en-US"/>
          </a:p>
          <a:p>
            <a:r>
              <a:rPr lang="zh-CN" altLang="en-US"/>
              <a:t>研报社不是未来人，也不是算命先生，是不可能给明确答案的，研报社做的，就是提供给大伙尽可能专业，尽可能及时的第一手素材弹药，至于大伙愿意与否上膛与棕熊搏斗，我们不下命令，因为每个人风险承受能力不同，枪法和身手敏捷度不同，耐性以及临阵心理素质不同，千人千面，怎么统一发出作战指令呢？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简单举个例子，有一笔20年的商业个人住房贷款，合同期还剩余8年，原来根据合同，贷款利率是在5年期贷款基准利率上浮10%，那么就是4.9%*（1+10%）=5.39%。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在2020年3月-8月进行基准转换，与LPR利率挂钩，而2019年12月新发布的5年以上LPR利率是4.8%，所以在保持明年利率不变的情况下，需要加的固定利率是5.39%-4.8%=0.59%，这0.59%的利率就是以后固定的加点幅度。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每年利率重新定价是1月1日，所以下一次重新定价是2021年1月1日，如果当时的5年期LPR利率已经降到4.6%，那么这笔住房贷款在2021年的利率就可以降到4.6%+0.59%=5.19%。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也就是说存量贷款在2020年完成基准转换之后，在2021年之后就可以享受到LPR利率降低带来的红利。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ps：除了转换为LPR利率挂钩之外，贷款人还可以与银行重新商定一个固定利率，但不管怎样，只能转换一次，也就是只有一次选择。另外这次新规的范围不包括公积金个人住房贷款。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如何计算调整后的贷款利率？</a:t>
            </a:r>
            <a:endParaRPr lang="zh-CN" altLang="en-US"/>
          </a:p>
          <a:p>
            <a:r>
              <a:rPr lang="zh-CN" altLang="en-US"/>
              <a:t>●●●●●</a:t>
            </a:r>
            <a:endParaRPr lang="zh-CN" altLang="en-US"/>
          </a:p>
          <a:p>
            <a:r>
              <a:rPr lang="zh-CN" altLang="en-US"/>
              <a:t>首先要明确几个前提：</a:t>
            </a:r>
            <a:endParaRPr lang="zh-CN" altLang="en-US"/>
          </a:p>
          <a:p>
            <a:r>
              <a:rPr lang="zh-CN" altLang="en-US"/>
              <a:t>1）基准转换针对的是存量贷款客户，也就是2020年之前就已经签订协议的贷款。</a:t>
            </a:r>
            <a:endParaRPr lang="zh-CN" altLang="en-US"/>
          </a:p>
          <a:p>
            <a:r>
              <a:rPr lang="zh-CN" altLang="en-US"/>
              <a:t>2）基准转换针对的是浮动利率贷款，也就是参考每年的贷款基准利率，然后上浮或者打折的利率贷款。</a:t>
            </a:r>
            <a:endParaRPr lang="zh-CN" altLang="en-US"/>
          </a:p>
          <a:p>
            <a:r>
              <a:rPr lang="zh-CN" altLang="en-US"/>
              <a:t>3）调整期限是2020年3月1日-8月31日。</a:t>
            </a:r>
            <a:endParaRPr lang="zh-CN" altLang="en-US"/>
          </a:p>
          <a:p>
            <a:r>
              <a:rPr lang="zh-CN" altLang="en-US"/>
              <a:t>4）需要在上述调整时间内跟银行再签订一份补充合同，约定是以后挂钩LPR利率，还是选择固定不变的利率（具体多少要和银行谈），并且只有一次选择的机会。</a:t>
            </a:r>
            <a:endParaRPr lang="zh-CN" altLang="en-US"/>
          </a:p>
          <a:p>
            <a:r>
              <a:rPr lang="zh-CN" altLang="en-US"/>
              <a:t>5）房贷利率一年一调，转换之后，将根据每年最新的LPR利率来调整贷款利率，下一次调整是2021年1月1日。</a:t>
            </a:r>
            <a:endParaRPr lang="zh-CN" altLang="en-US"/>
          </a:p>
          <a:p>
            <a:r>
              <a:rPr lang="zh-CN" altLang="en-US"/>
              <a:t>6）新规不涉及个人住房公积金贷款。</a:t>
            </a:r>
            <a:endParaRPr lang="zh-CN" altLang="en-US"/>
          </a:p>
          <a:p>
            <a:r>
              <a:rPr lang="zh-CN" altLang="en-US" b="1"/>
              <a:t>如果原先贷款利率是在5年期贷款基准利率上浮10%的，挂钩LPR利率之后如何计算？</a:t>
            </a:r>
            <a:endParaRPr lang="zh-CN" altLang="en-US" b="1"/>
          </a:p>
          <a:p>
            <a:r>
              <a:rPr lang="zh-CN" altLang="en-US"/>
              <a:t>目前5年期贷款基准利率是4.9%，所以这份贷款目前的利率应该是4.9%*（1+10%）=5.39%。</a:t>
            </a:r>
            <a:endParaRPr lang="zh-CN" altLang="en-US"/>
          </a:p>
          <a:p>
            <a:r>
              <a:rPr lang="zh-CN" altLang="en-US"/>
              <a:t>而2019年12月新发布的5年以上LPR利率是4.8%，所以在保持2020年整体利率不变的情况下，需要加的固定利率是5.39%-4.8%=0.59%，这0.59%的利率就是以后固定的加点幅度。</a:t>
            </a:r>
            <a:endParaRPr lang="zh-CN" altLang="en-US"/>
          </a:p>
          <a:p>
            <a:r>
              <a:rPr lang="zh-CN" altLang="en-US"/>
              <a:t>如果2021年5年期LPR利率降到4.6%，那么2021年实际贷款利率就是4.6%+0.59%=5.19%；</a:t>
            </a:r>
            <a:endParaRPr lang="zh-CN" altLang="en-US"/>
          </a:p>
          <a:p>
            <a:r>
              <a:rPr lang="zh-CN" altLang="en-US"/>
              <a:t>如果2022年5年期LPR利率继续降到4.4%，那么2022年实际贷款利率就是4.4%+0.59%=4.99%。</a:t>
            </a:r>
            <a:endParaRPr lang="zh-CN" altLang="en-US"/>
          </a:p>
          <a:p>
            <a:endParaRPr lang="zh-CN" altLang="en-US"/>
          </a:p>
          <a:p>
            <a:r>
              <a:rPr lang="zh-CN" altLang="en-US" b="1"/>
              <a:t>如果原先贷款利率是在5年期贷款基准利率打9折，挂钩LPR利率之后如何计算？</a:t>
            </a:r>
            <a:endParaRPr lang="zh-CN" altLang="en-US" b="1"/>
          </a:p>
          <a:p>
            <a:r>
              <a:rPr lang="zh-CN" altLang="en-US"/>
              <a:t>目前5年期贷款基准利率是4.9%，所以这份贷款目前的利率应该是4.9%*90%=4.41%。</a:t>
            </a:r>
            <a:endParaRPr lang="zh-CN" altLang="en-US"/>
          </a:p>
          <a:p>
            <a:r>
              <a:rPr lang="zh-CN" altLang="en-US"/>
              <a:t>而2019年12月新发布的5年以上LPR利率是4.8%，所以在保持2020年整体利率不变的情况下，需要加的固定利率是4.41%-4.8%=-0.39%，这-0.39%的利率就是以后固定的加点幅度。（固定点可以是负值）</a:t>
            </a:r>
            <a:endParaRPr lang="zh-CN" altLang="en-US"/>
          </a:p>
          <a:p>
            <a:r>
              <a:rPr lang="zh-CN" altLang="en-US"/>
              <a:t>如果2021年5年期LPR利率降到4.6%，那么2021年实际贷款利率就是4.6%-0.39%=4.21%；</a:t>
            </a:r>
            <a:endParaRPr lang="zh-CN" altLang="en-US"/>
          </a:p>
          <a:p>
            <a:r>
              <a:rPr lang="zh-CN" altLang="en-US"/>
              <a:t>如果2022年5年期LPR利率继续降到4.4%，那么2022年实际贷款利率就是4.4%-0.39%=4.01%。</a:t>
            </a:r>
            <a:endParaRPr lang="zh-CN" altLang="en-US"/>
          </a:p>
          <a:p>
            <a:endParaRPr lang="zh-CN" altLang="en-US"/>
          </a:p>
          <a:p>
            <a:r>
              <a:rPr lang="zh-CN" altLang="en-US" b="1"/>
              <a:t>总之，在剩余的合同期限年一直跟随LPR利率浮动，LPR利率下降，实际贷款利率就会下降；LPR利率上升，实际贷款利率就会上升，但是中间的差额是固定不变的。</a:t>
            </a:r>
            <a:endParaRPr lang="zh-CN" altLang="en-US" b="1"/>
          </a:p>
          <a:p>
            <a:endParaRPr lang="zh-CN" altLang="en-US" b="1"/>
          </a:p>
          <a:p>
            <a:r>
              <a:rPr lang="zh-CN" altLang="en-US" b="1"/>
              <a:t>为何在LPR改革之前利率传导不畅？</a:t>
            </a:r>
            <a:endParaRPr lang="zh-CN" altLang="en-US" b="1"/>
          </a:p>
          <a:p>
            <a:r>
              <a:rPr lang="zh-CN" altLang="en-US" b="1"/>
              <a:t>●●●●●</a:t>
            </a:r>
            <a:endParaRPr lang="zh-CN" altLang="en-US" b="1"/>
          </a:p>
          <a:p>
            <a:r>
              <a:rPr lang="zh-CN" altLang="en-US"/>
              <a:t>昨天的文章列出一组数据，指出在2018年至今一系列货币宽松政策下，SHIBOR、逆回购、债券等利率纷纷随之下降，但是一般贷款却从5.8%上升至5.94%，个人住房贷款从5.26%上升至5.53%，贷款利率不降反增！</a:t>
            </a:r>
            <a:endParaRPr lang="zh-CN" altLang="en-US"/>
          </a:p>
          <a:p>
            <a:r>
              <a:rPr lang="zh-CN" altLang="en-US"/>
              <a:t>留言区有研粉问这是为什么？其实是几个因素共同影响的。</a:t>
            </a:r>
            <a:endParaRPr lang="zh-CN" altLang="en-US"/>
          </a:p>
          <a:p>
            <a:endParaRPr lang="zh-CN" altLang="en-US"/>
          </a:p>
          <a:p>
            <a:r>
              <a:rPr lang="zh-CN" altLang="en-US" b="1"/>
              <a:t>第一，一直以来的利率双轨制。</a:t>
            </a:r>
            <a:endParaRPr lang="zh-CN" altLang="en-US" b="1"/>
          </a:p>
          <a:p>
            <a:r>
              <a:rPr lang="zh-CN" altLang="en-US"/>
              <a:t>简单地说可以理解为银行内部管理资金的有两个部门，一个管理短期资金的，例如理财和债券；一个是管理中长期资金的，管理中长期的这个部门就是负责信贷市场。</a:t>
            </a:r>
            <a:endParaRPr lang="zh-CN" altLang="en-US"/>
          </a:p>
          <a:p>
            <a:r>
              <a:rPr lang="zh-CN" altLang="en-US"/>
              <a:t>但是一直以来，这两个部门对资金的定价不是参考的一个基准。</a:t>
            </a:r>
            <a:endParaRPr lang="zh-CN" altLang="en-US"/>
          </a:p>
          <a:p>
            <a:r>
              <a:rPr lang="zh-CN" altLang="en-US"/>
              <a:t>管理短期资金的部门参考的是SHIBOR、国债收益率等市场利率，而管理中长期资金的部门参考的是贷款基准利率，房贷利率一般都是挂钩的这个利率。</a:t>
            </a:r>
            <a:endParaRPr lang="zh-CN" altLang="en-US"/>
          </a:p>
          <a:p>
            <a:r>
              <a:rPr lang="zh-CN" altLang="en-US"/>
              <a:t>利率双轨必然导致利率不同步。</a:t>
            </a:r>
            <a:endParaRPr lang="zh-CN" altLang="en-US"/>
          </a:p>
          <a:p>
            <a:endParaRPr lang="zh-CN" altLang="en-US"/>
          </a:p>
          <a:p>
            <a:r>
              <a:rPr lang="zh-CN" altLang="en-US" b="1"/>
              <a:t>第二，经济下行阶段，银行对企业贷款利率加大风险补偿。</a:t>
            </a:r>
            <a:endParaRPr lang="zh-CN" altLang="en-US" b="1"/>
          </a:p>
          <a:p>
            <a:r>
              <a:rPr lang="zh-CN" altLang="en-US"/>
              <a:t>近两年，经济处于下行周期，企业盈利不确定性加大，银行出于风险考虑对一些资质差的企业会征收更高的风险补偿，也就是进一步提高贷款利率，所以整体贷款利率不降反增。</a:t>
            </a:r>
            <a:endParaRPr lang="zh-CN" altLang="en-US"/>
          </a:p>
          <a:p>
            <a:endParaRPr lang="zh-CN" altLang="en-US"/>
          </a:p>
          <a:p>
            <a:r>
              <a:rPr lang="zh-CN" altLang="en-US" b="1"/>
              <a:t>第三，当前银行资本金不足，限制了信贷投放能力，所以会优先考虑高息差的贷款。</a:t>
            </a:r>
            <a:endParaRPr lang="zh-CN" altLang="en-US" b="1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11-13</a:t>
            </a:r>
            <a:r>
              <a:rPr lang="zh-CN" altLang="en-US"/>
              <a:t>高送转</a:t>
            </a:r>
            <a:br>
              <a:rPr lang="en-US" altLang="zh-CN"/>
            </a:br>
            <a:endParaRPr lang="en-US" altLang="zh-CN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9" name="内容占位符 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919345" y="226695"/>
            <a:ext cx="6819265" cy="65360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530225"/>
          </a:xfrm>
        </p:spPr>
        <p:txBody>
          <a:bodyPr>
            <a:normAutofit fontScale="90000"/>
          </a:bodyPr>
          <a:p>
            <a:r>
              <a:rPr lang="en-US" altLang="zh-CN"/>
              <a:t>12-27</a:t>
            </a:r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105" y="1061720"/>
            <a:ext cx="3931920" cy="5544820"/>
          </a:xfrm>
        </p:spPr>
        <p:txBody>
          <a:bodyPr/>
          <a:p>
            <a:r>
              <a:rPr lang="zh-CN" altLang="en-US" b="1"/>
              <a:t>市场</a:t>
            </a:r>
            <a:endParaRPr lang="zh-CN" altLang="en-US" b="1"/>
          </a:p>
          <a:p>
            <a:r>
              <a:rPr lang="zh-CN" altLang="en-US"/>
              <a:t>周一，在市场大幅下跌、一片恐慌之际，研报社发文《刚刚，来个利好预期！》解读盘后消息，指出降准预期加强。</a:t>
            </a:r>
            <a:endParaRPr lang="zh-CN" altLang="en-US"/>
          </a:p>
          <a:p>
            <a:r>
              <a:rPr lang="zh-CN" altLang="en-US"/>
              <a:t>周四，在市场已经连续上涨三天、一片狂热之际，研报社发文《时隔两年后，有个指标爆表！》，指出目前市场对于降准的预期已经打足</a:t>
            </a:r>
            <a:br>
              <a:rPr lang="zh-CN" altLang="en-US"/>
            </a:br>
            <a:endParaRPr lang="zh-CN" altLang="en-US"/>
          </a:p>
          <a:p>
            <a:r>
              <a:rPr lang="zh-CN" altLang="en-US" b="1"/>
              <a:t>再谈高送转：炒预期、炒概率</a:t>
            </a:r>
            <a:br>
              <a:rPr lang="zh-CN" altLang="en-US" b="1"/>
            </a:br>
            <a:r>
              <a:rPr lang="zh-CN" altLang="en-US" b="1"/>
              <a:t>首先，高送转概念和猪肉、5G、无线耳机这些实打实的行业逻辑不一样，高送转还是偏概念。</a:t>
            </a:r>
            <a:endParaRPr lang="zh-CN" altLang="en-US" b="1"/>
          </a:p>
          <a:p>
            <a:r>
              <a:rPr lang="zh-CN" altLang="en-US" b="1"/>
              <a:t>其次，高送转炒的是预期和概率。</a:t>
            </a:r>
            <a:endParaRPr lang="zh-CN" altLang="en-US" b="1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476240" y="2559050"/>
            <a:ext cx="5585460" cy="17297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596265"/>
            <a:ext cx="3931920" cy="583565"/>
          </a:xfrm>
        </p:spPr>
        <p:txBody>
          <a:bodyPr>
            <a:normAutofit/>
          </a:bodyPr>
          <a:p>
            <a:r>
              <a:rPr lang="en-US" altLang="zh-CN"/>
              <a:t>12-28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105" y="987425"/>
            <a:ext cx="6545580" cy="5422900"/>
          </a:xfrm>
        </p:spPr>
        <p:txBody>
          <a:bodyPr>
            <a:normAutofit fontScale="90000" lnSpcReduction="10000"/>
          </a:bodyPr>
          <a:p>
            <a:r>
              <a:rPr lang="zh-CN" altLang="en-US"/>
              <a:t>央行再放大招：从明年3月起，</a:t>
            </a:r>
            <a:r>
              <a:rPr lang="zh-CN" altLang="en-US" b="1"/>
              <a:t>存量浮动利率贷款</a:t>
            </a:r>
            <a:r>
              <a:rPr lang="zh-CN" altLang="en-US"/>
              <a:t>定价基准开始转换</a:t>
            </a:r>
            <a:r>
              <a:rPr lang="zh-CN" altLang="en-US" b="1"/>
              <a:t>LPR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 b="1"/>
              <a:t>基准如何转换？房贷利率如何下降？</a:t>
            </a:r>
            <a:endParaRPr lang="zh-CN" altLang="en-US" b="1"/>
          </a:p>
          <a:p>
            <a:r>
              <a:rPr lang="zh-CN" altLang="en-US" b="1"/>
              <a:t>对实体经济来说，最核心的就是贷款利率，但是在2018年至今一系列货币宽松政策下，贷款利率不降反增！</a:t>
            </a:r>
            <a:endParaRPr lang="zh-CN" altLang="en-US" b="1"/>
          </a:p>
          <a:p>
            <a:r>
              <a:rPr lang="zh-CN" altLang="en-US" b="1"/>
              <a:t>2019年8月17日，央行宣布LPR利率与MLF利率挂钩，利率改革迎来关键一步。</a:t>
            </a:r>
            <a:endParaRPr lang="zh-CN" altLang="en-US" b="1"/>
          </a:p>
          <a:p>
            <a:r>
              <a:rPr lang="zh-CN" altLang="en-US" b="1"/>
              <a:t>自8月份LPR利率机制进一步改革开始之后，MLF利率、LPR利率、OMO利率相继调降。</a:t>
            </a:r>
            <a:endParaRPr lang="zh-CN" altLang="en-US" b="1"/>
          </a:p>
          <a:p>
            <a:r>
              <a:rPr lang="zh-CN" altLang="en-US" b="1"/>
              <a:t>ps：之前说过，LPR利率=MLF利率+浮动点，其中MLF利率是央行公布的，而浮动点是商业银行定的，所以要想下调LPR利率，不能仅靠下调MLF利率，还需要引导商业银行去下调这个浮动点，也就是利差。</a:t>
            </a:r>
            <a:endParaRPr lang="zh-CN" altLang="en-US" b="1"/>
          </a:p>
          <a:p>
            <a:r>
              <a:rPr lang="zh-CN" altLang="en-US" b="1"/>
              <a:t>总结：一切的核心都是为了引导LPR利率逐渐下降，降低社会融资成本，解决企业融资问题，促进经济发展。</a:t>
            </a:r>
            <a:endParaRPr lang="zh-CN" altLang="en-US" b="1"/>
          </a:p>
          <a:p>
            <a:r>
              <a:rPr lang="zh-CN" altLang="en-US" b="1"/>
              <a:t>当然，上述大方向已经明确，短期的节奏还要看不同阶段的经济数据、海外环境。</a:t>
            </a:r>
            <a:endParaRPr lang="zh-CN" altLang="en-US" b="1"/>
          </a:p>
          <a:p>
            <a:r>
              <a:rPr lang="zh-CN" altLang="en-US" b="1"/>
              <a:t>二、新修订证券法获得通过！</a:t>
            </a:r>
            <a:endParaRPr lang="zh-CN" altLang="en-US" b="1"/>
          </a:p>
          <a:p>
            <a:r>
              <a:rPr lang="zh-CN" altLang="en-US" b="1"/>
              <a:t>第一，确立证券发行注册制。</a:t>
            </a:r>
            <a:endParaRPr lang="zh-CN" altLang="en-US" b="1"/>
          </a:p>
          <a:p>
            <a:r>
              <a:rPr lang="zh-CN" altLang="en-US" b="1"/>
              <a:t>第二，设立了两个专章——信息披露和投资者保护。</a:t>
            </a:r>
            <a:endParaRPr lang="zh-CN" altLang="en-US" b="1"/>
          </a:p>
          <a:p>
            <a:r>
              <a:rPr lang="zh-CN" altLang="en-US" b="1"/>
              <a:t>第三，大幅提高违法违规成本，加大对证券违法行为的处罚力度。</a:t>
            </a:r>
            <a:endParaRPr lang="zh-CN" altLang="en-US" b="1"/>
          </a:p>
          <a:p>
            <a:r>
              <a:rPr lang="zh-CN" altLang="en-US" b="1"/>
              <a:t>总的来说，证券法是资本市场的核心根本大法，时隔14年、修订历时4年半的新版证券法终于落地，全方位加大了对证券违法行为的打击力度，重点体现了对合法投资者的权益保护，再次体现了“活跃资本市场”的决心，将对A股市场形成中长期利好。</a:t>
            </a:r>
            <a:endParaRPr lang="zh-CN" altLang="en-US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423545"/>
          </a:xfrm>
        </p:spPr>
        <p:txBody>
          <a:bodyPr>
            <a:normAutofit fontScale="90000"/>
          </a:bodyPr>
          <a:p>
            <a:r>
              <a:rPr lang="en-US" altLang="zh-CN"/>
              <a:t>12-29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105" y="744220"/>
            <a:ext cx="3931920" cy="5116830"/>
          </a:xfrm>
        </p:spPr>
        <p:txBody>
          <a:bodyPr/>
          <a:p>
            <a:r>
              <a:rPr lang="zh-CN" altLang="en-US"/>
              <a:t>如何计算调整后的贷款利率？</a:t>
            </a:r>
            <a:endParaRPr lang="zh-CN" altLang="en-US"/>
          </a:p>
          <a:p>
            <a:r>
              <a:rPr lang="zh-CN" altLang="en-US"/>
              <a:t>为何在LPR改革之前利率传导不畅？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云游戏全产业链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717665" y="987425"/>
            <a:ext cx="3103245" cy="48736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11-24</a:t>
            </a:r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598285" y="987425"/>
            <a:ext cx="3341370" cy="48736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12-22</a:t>
            </a:r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139940" y="20955"/>
            <a:ext cx="4059555" cy="68160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12-21</a:t>
            </a:r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31715" y="993140"/>
            <a:ext cx="7381240" cy="42322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792480"/>
          </a:xfrm>
        </p:spPr>
        <p:txBody>
          <a:bodyPr/>
          <a:p>
            <a:r>
              <a:rPr lang="en-US" altLang="zh-CN"/>
              <a:t>12-23</a:t>
            </a:r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105" y="1120140"/>
            <a:ext cx="3931920" cy="4749165"/>
          </a:xfrm>
        </p:spPr>
        <p:txBody>
          <a:bodyPr>
            <a:normAutofit fontScale="70000"/>
          </a:bodyPr>
          <a:p>
            <a:pPr fontAlgn="auto">
              <a:lnSpc>
                <a:spcPct val="150000"/>
              </a:lnSpc>
            </a:pPr>
            <a:r>
              <a:rPr lang="zh-CN" altLang="en-US"/>
              <a:t>研报社统计了过去十年摘帽股的表现情况，发现摘帽前一段时间普遍跑赢市场。这个很好理解，A股炒作的是预期，所以聪明资金会根据财报表现提前进行布局，所以有摘帽预期的个股在摘帽前就有很好的表现。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研报社在10月份整理过一次有摘帽预期的个股，这些个股80%以上都出现了上涨，其中ST中基涨幅最大超过40%。</a:t>
            </a: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ps：这里顺便普及一个知识点，年净利润为正、扣非净利润仍然为负，只能满足摘星的条件；年净利润为正、并且扣非净利润也为正，才能满足摘星又摘帽的条件。</a:t>
            </a:r>
            <a:endParaRPr lang="zh-CN" altLang="en-US"/>
          </a:p>
          <a:p>
            <a:pPr fontAlgn="auto">
              <a:lnSpc>
                <a:spcPct val="150000"/>
              </a:lnSpc>
            </a:pPr>
            <a:endParaRPr lang="zh-CN" altLang="en-US"/>
          </a:p>
          <a:p>
            <a:pPr fontAlgn="auto">
              <a:lnSpc>
                <a:spcPct val="150000"/>
              </a:lnSpc>
            </a:pPr>
            <a:r>
              <a:rPr lang="zh-CN" altLang="en-US"/>
              <a:t>拉长周期看，每年的摘帽都有不小的行情，随着年报披露临近，真正有摘帽预期的个股也该花精力了淘金了。</a:t>
            </a:r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187440" y="9525"/>
            <a:ext cx="5318125" cy="68567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335280"/>
          </a:xfrm>
        </p:spPr>
        <p:txBody>
          <a:bodyPr>
            <a:normAutofit fontScale="90000"/>
          </a:bodyPr>
          <a:p>
            <a:r>
              <a:rPr lang="en-US" altLang="zh-CN"/>
              <a:t>12-24</a:t>
            </a:r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105" y="791845"/>
            <a:ext cx="5846445" cy="5808980"/>
          </a:xfrm>
        </p:spPr>
        <p:txBody>
          <a:bodyPr>
            <a:normAutofit lnSpcReduction="20000"/>
          </a:bodyPr>
          <a:p>
            <a:r>
              <a:rPr lang="zh-CN" altLang="en-US"/>
              <a:t>降准预期支撑三大方向</a:t>
            </a:r>
            <a:endParaRPr lang="zh-CN" altLang="en-US"/>
          </a:p>
          <a:p>
            <a:pPr fontAlgn="auto">
              <a:lnSpc>
                <a:spcPct val="150000"/>
              </a:lnSpc>
              <a:spcBef>
                <a:spcPts val="200"/>
              </a:spcBef>
            </a:pPr>
            <a:r>
              <a:rPr lang="zh-CN" altLang="en-US" sz="1200"/>
              <a:t>今天，在利好预期支撑下，有三个方向领涨全市场。</a:t>
            </a:r>
            <a:endParaRPr lang="zh-CN" altLang="en-US" sz="1200"/>
          </a:p>
          <a:p>
            <a:pPr fontAlgn="auto">
              <a:lnSpc>
                <a:spcPct val="150000"/>
              </a:lnSpc>
              <a:spcBef>
                <a:spcPts val="200"/>
              </a:spcBef>
            </a:pPr>
            <a:r>
              <a:rPr lang="zh-CN" altLang="en-US" sz="1200" b="1"/>
              <a:t>第一</a:t>
            </a:r>
            <a:r>
              <a:rPr lang="zh-CN" altLang="en-US" sz="1200"/>
              <a:t>，有事件刺激的</a:t>
            </a:r>
            <a:r>
              <a:rPr lang="zh-CN" altLang="en-US" sz="1200" b="1"/>
              <a:t>特斯拉</a:t>
            </a:r>
            <a:r>
              <a:rPr lang="zh-CN" altLang="en-US" sz="1200"/>
              <a:t>板块。近期，美股特斯拉股价持续创新高，股价突破400美元，市值突破750亿美元，疯狂的特斯拉美股也引爆了国内特斯拉板块，上到</a:t>
            </a:r>
            <a:r>
              <a:rPr lang="zh-CN" altLang="en-US" sz="1200" b="1"/>
              <a:t>锂钴</a:t>
            </a:r>
            <a:r>
              <a:rPr lang="zh-CN" altLang="en-US" sz="1200"/>
              <a:t>、</a:t>
            </a:r>
            <a:r>
              <a:rPr lang="zh-CN" altLang="en-US" sz="1200" b="1"/>
              <a:t>锂电池</a:t>
            </a:r>
            <a:r>
              <a:rPr lang="zh-CN" altLang="en-US" sz="1200"/>
              <a:t>，下到</a:t>
            </a:r>
            <a:r>
              <a:rPr lang="zh-CN" altLang="en-US" sz="1200" b="1"/>
              <a:t>零部件、充电桩</a:t>
            </a:r>
            <a:r>
              <a:rPr lang="zh-CN" altLang="en-US" sz="1200"/>
              <a:t>，全线上涨。</a:t>
            </a:r>
            <a:endParaRPr lang="zh-CN" altLang="en-US" sz="1200"/>
          </a:p>
          <a:p>
            <a:pPr fontAlgn="auto">
              <a:lnSpc>
                <a:spcPct val="150000"/>
              </a:lnSpc>
              <a:spcBef>
                <a:spcPts val="200"/>
              </a:spcBef>
            </a:pPr>
            <a:r>
              <a:rPr lang="zh-CN" altLang="en-US" sz="1200"/>
              <a:t>ps：还有一个事件刺激的板块是</a:t>
            </a:r>
            <a:r>
              <a:rPr lang="zh-CN" altLang="en-US" sz="1200" b="1"/>
              <a:t>华为石墨烯</a:t>
            </a:r>
            <a:r>
              <a:rPr lang="zh-CN" altLang="en-US" sz="1200"/>
              <a:t>，早盘很多个股封涨停，但是中午澄清了。</a:t>
            </a:r>
            <a:endParaRPr lang="zh-CN" altLang="en-US" sz="1200"/>
          </a:p>
          <a:p>
            <a:pPr fontAlgn="auto">
              <a:lnSpc>
                <a:spcPct val="150000"/>
              </a:lnSpc>
              <a:spcBef>
                <a:spcPts val="200"/>
              </a:spcBef>
            </a:pPr>
            <a:r>
              <a:rPr lang="zh-CN" altLang="en-US" sz="1200" b="1"/>
              <a:t>第二</a:t>
            </a:r>
            <a:r>
              <a:rPr lang="zh-CN" altLang="en-US" sz="1200"/>
              <a:t>，前期强势的</a:t>
            </a:r>
            <a:r>
              <a:rPr lang="zh-CN" altLang="en-US" sz="1200" b="1"/>
              <a:t>芯片</a:t>
            </a:r>
            <a:r>
              <a:rPr lang="zh-CN" altLang="en-US" sz="1200"/>
              <a:t>板块。但是今天芯片板块反弹的先锋板块是</a:t>
            </a:r>
            <a:r>
              <a:rPr lang="zh-CN" altLang="en-US" sz="1200" b="1"/>
              <a:t>上游材料</a:t>
            </a:r>
            <a:r>
              <a:rPr lang="zh-CN" altLang="en-US" sz="1200"/>
              <a:t>（光刻胶），</a:t>
            </a:r>
            <a:r>
              <a:rPr lang="zh-CN" altLang="en-US" sz="1200" b="1"/>
              <a:t>设备</a:t>
            </a:r>
            <a:r>
              <a:rPr lang="zh-CN" altLang="en-US" sz="1200"/>
              <a:t>居中，</a:t>
            </a:r>
            <a:r>
              <a:rPr lang="zh-CN" altLang="en-US" sz="1200" b="1"/>
              <a:t>芯片设计端</a:t>
            </a:r>
            <a:r>
              <a:rPr lang="zh-CN" altLang="en-US" sz="1200"/>
              <a:t>跟随板块和市场修复。上游材料光刻胶</a:t>
            </a:r>
            <a:r>
              <a:rPr lang="zh-CN" altLang="en-US" sz="1200"/>
              <a:t>今日领涨两市，板块涨幅超过6个点，其中南大光电、强力新材、容大感光、江化微等涨停；设备端的精测电子涨停，长川科技，北方华创相对抢眼。</a:t>
            </a:r>
            <a:endParaRPr lang="zh-CN" altLang="en-US" sz="1200"/>
          </a:p>
          <a:p>
            <a:pPr fontAlgn="auto">
              <a:lnSpc>
                <a:spcPct val="150000"/>
              </a:lnSpc>
              <a:spcBef>
                <a:spcPts val="200"/>
              </a:spcBef>
            </a:pPr>
            <a:r>
              <a:rPr lang="zh-CN" altLang="en-US" sz="1200"/>
              <a:t>市场今天炒作的核心就是</a:t>
            </a:r>
            <a:r>
              <a:rPr lang="zh-CN" altLang="en-US" sz="1200" b="1"/>
              <a:t>有大基金二期倾斜预期的上游材料和设备</a:t>
            </a:r>
            <a:r>
              <a:rPr lang="zh-CN" altLang="en-US" sz="1200"/>
              <a:t>。</a:t>
            </a:r>
            <a:endParaRPr lang="zh-CN" altLang="en-US" sz="1200"/>
          </a:p>
          <a:p>
            <a:pPr fontAlgn="auto">
              <a:lnSpc>
                <a:spcPct val="150000"/>
              </a:lnSpc>
              <a:spcBef>
                <a:spcPts val="200"/>
              </a:spcBef>
            </a:pPr>
            <a:r>
              <a:rPr lang="zh-CN" altLang="en-US" sz="1200" b="1"/>
              <a:t>第三</a:t>
            </a:r>
            <a:r>
              <a:rPr lang="zh-CN" altLang="en-US" sz="1200"/>
              <a:t>，降准直接利好的有色板块。降准除了利好大金融外，有色也是首当其冲，因为降准加强了经济修复的预期，经济修复意味着上游有色需求恢复。</a:t>
            </a:r>
            <a:endParaRPr lang="zh-CN" altLang="en-US" sz="1200"/>
          </a:p>
          <a:p>
            <a:pPr fontAlgn="auto">
              <a:lnSpc>
                <a:spcPct val="150000"/>
              </a:lnSpc>
              <a:spcBef>
                <a:spcPts val="200"/>
              </a:spcBef>
            </a:pPr>
            <a:r>
              <a:rPr lang="zh-CN" altLang="en-US" sz="1200"/>
              <a:t>不过还是需要提醒一下研粉，今天市场缩量反弹，其中特斯拉概念和芯片（大基金二期预期倾斜的材料）两个板块高潮，如果周二没有上车，周三不是好的买点。</a:t>
            </a:r>
            <a:r>
              <a:rPr lang="zh-CN" altLang="en-US" sz="1200">
                <a:solidFill>
                  <a:srgbClr val="FF0000"/>
                </a:solidFill>
              </a:rPr>
              <a:t>存量资金博弈，大盘缩量后，要尽量避免高潮日后的追高</a:t>
            </a:r>
            <a:r>
              <a:rPr lang="zh-CN" altLang="en-US">
                <a:solidFill>
                  <a:srgbClr val="FF0000"/>
                </a:solidFill>
              </a:rPr>
              <a:t>。</a:t>
            </a:r>
            <a:endParaRPr lang="zh-CN" altLang="en-US">
              <a:solidFill>
                <a:srgbClr val="FF0000"/>
              </a:solidFill>
            </a:endParaRPr>
          </a:p>
          <a:p>
            <a:pPr fontAlgn="auto">
              <a:lnSpc>
                <a:spcPct val="150000"/>
              </a:lnSpc>
              <a:spcBef>
                <a:spcPts val="200"/>
              </a:spcBef>
            </a:pPr>
            <a:r>
              <a:rPr lang="zh-CN" altLang="en-US">
                <a:solidFill>
                  <a:srgbClr val="FF0000"/>
                </a:solidFill>
              </a:rPr>
              <a:t>昨天，市场调整，其中芯片行业受利空影响引领市场大跌；而今天市场受降准预期影响大幅反弹，芯片板块情绪有所修复，并且反弹的核心品种就是有大基金二期投资预期支撑的上游材料、设备以及设计分支。</a:t>
            </a:r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757035" y="-1270"/>
            <a:ext cx="5443220" cy="68605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240" y="-6551295"/>
            <a:ext cx="10414000" cy="133559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597535"/>
          </a:xfrm>
        </p:spPr>
        <p:txBody>
          <a:bodyPr/>
          <a:p>
            <a:r>
              <a:rPr lang="en-US" altLang="zh-CN"/>
              <a:t>12-25</a:t>
            </a:r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105" y="1055370"/>
            <a:ext cx="3931920" cy="4813935"/>
          </a:xfrm>
        </p:spPr>
        <p:txBody>
          <a:bodyPr/>
          <a:p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248400" y="29845"/>
            <a:ext cx="4032250" cy="71704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457200"/>
            <a:ext cx="3931920" cy="443865"/>
          </a:xfrm>
        </p:spPr>
        <p:txBody>
          <a:bodyPr>
            <a:normAutofit fontScale="90000"/>
          </a:bodyPr>
          <a:p>
            <a:r>
              <a:rPr lang="en-US" altLang="zh-CN"/>
              <a:t>12-26</a:t>
            </a:r>
            <a:endParaRPr lang="en-US" alt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105" y="1132205"/>
            <a:ext cx="5030470" cy="5690235"/>
          </a:xfrm>
        </p:spPr>
        <p:txBody>
          <a:bodyPr>
            <a:normAutofit lnSpcReduction="20000"/>
          </a:bodyPr>
          <a:p>
            <a:r>
              <a:rPr lang="zh-CN" altLang="en-US"/>
              <a:t>重申降准预期</a:t>
            </a:r>
            <a:endParaRPr lang="zh-CN" altLang="en-US"/>
          </a:p>
          <a:p>
            <a:r>
              <a:rPr lang="zh-CN" altLang="en-US"/>
              <a:t>近期市场脉络梳理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/>
              <a:t>两个大的方向——降准预期直接利好的板块和降准预期带来的情绪修复板块。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第一，降准直接利好的大金融和上游周期有色。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第二，降准预期带来市场短线情绪持续良好，两个核心题材——特斯拉和芯片持续性都很强。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/>
              <a:t>两个核心题材——特斯拉（新能源）和芯片（大基金二期）。</a:t>
            </a:r>
            <a:endParaRPr lang="zh-CN" altLang="en-US"/>
          </a:p>
          <a:p>
            <a:r>
              <a:rPr lang="zh-CN" altLang="en-US"/>
              <a:t>重申：面板行业景气度触底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预期差一：韩国LCD产能可能将永久性退出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预期差二：2020年面板需求可能超预期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两融余额突破一万亿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两融资金也称为杠杆资金，也是最能体现A股市场情绪的资金，两融余额越高，说明市场情绪越好。</a:t>
            </a: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ps：两融上一次1万亿还是在2018年年初的时候，就是今年1季度也没有达到1万亿。</a:t>
            </a:r>
            <a:endParaRPr lang="zh-CN" altLang="en-US"/>
          </a:p>
          <a:p>
            <a:pPr>
              <a:buFont typeface="Arial" panose="020B0604020202020204" pitchFamily="34" charset="0"/>
            </a:pPr>
            <a:endParaRPr lang="zh-CN" altLang="en-US"/>
          </a:p>
          <a:p>
            <a:pPr>
              <a:buFont typeface="Arial" panose="020B0604020202020204" pitchFamily="34" charset="0"/>
            </a:pPr>
            <a:r>
              <a:rPr lang="zh-CN" altLang="en-US"/>
              <a:t>表格：两融资金加仓个股名单</a:t>
            </a:r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870575" y="135890"/>
            <a:ext cx="4896485" cy="65862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1984</Words>
  <Application>WPS 演示</Application>
  <PresentationFormat>宽屏</PresentationFormat>
  <Paragraphs>80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11-13高送转 </vt:lpstr>
      <vt:lpstr>云游戏全产业链</vt:lpstr>
      <vt:lpstr>11-24</vt:lpstr>
      <vt:lpstr>12-22</vt:lpstr>
      <vt:lpstr>12-21</vt:lpstr>
      <vt:lpstr>12-23</vt:lpstr>
      <vt:lpstr>12-24</vt:lpstr>
      <vt:lpstr>12-25</vt:lpstr>
      <vt:lpstr>12-26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lenovo</dc:creator>
  <cp:lastModifiedBy>小猴子</cp:lastModifiedBy>
  <cp:revision>88</cp:revision>
  <dcterms:created xsi:type="dcterms:W3CDTF">2019-12-24T03:27:00Z</dcterms:created>
  <dcterms:modified xsi:type="dcterms:W3CDTF">2020-01-02T02:08:30Z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2052-11.1.0.9208</vt:lpwstr>
  </property>
</Properties>
</file>

<file path=docProps/thumbnail.jpeg>
</file>